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11"/>
    <p:restoredTop sz="96327"/>
  </p:normalViewPr>
  <p:slideViewPr>
    <p:cSldViewPr snapToGrid="0">
      <p:cViewPr varScale="1">
        <p:scale>
          <a:sx n="102" d="100"/>
          <a:sy n="102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8253F-E033-8672-1E28-EF7E5C897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95C91-69A8-04FA-D78F-2D60B036C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9081E-FE2C-0249-D064-FBCAB32E6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4624B-3BF4-FFCE-6F35-B5FE97DA2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45D16-7ADA-D87D-B8E8-2B59C0286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29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3C7DE-D010-7786-C212-DE69513F9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783F97-898F-8140-EAD4-052B939AC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B4570-566A-FEC4-8B0C-2322F0C7E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A425A-7A1C-5FC6-49D4-EAFB0E0D9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8198DC-9AE4-83C1-23C2-7F38C656B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666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B5DE3F-A722-38E5-9EDA-908F56579E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E16B33-C095-9482-8FC8-D775954C49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A096A-CF1E-C21A-B4DA-6EE7666AD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C80C5-A357-087D-4B8F-78F92C72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B79CF-3EA8-0F50-F39B-6F2F67B3B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27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42DA-B74D-B786-3BF3-227ADEC1B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DEEFA-57DE-AE44-B96E-2B99A153B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0AC9E-46B6-5EAD-A628-BD65EEACE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DB546-29D4-029F-B1B8-B34B1E2F9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7D6E1-4359-10FB-BC06-F883E68F8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519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8EC1A-ABEF-E6A4-6B86-F3B526160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0C991-544A-6390-945E-624E3E0D7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D8B4B-0119-1A36-F1E2-2E48427DD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2CF70-7F84-46CA-C93E-17D82AE8F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55EAF-DA9D-8AB9-C2D7-28A86B8E9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274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CFEE2-8B17-27B8-EE21-ABA3E44D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D6176-ED21-F441-821F-47DCF6965A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E20129-280F-0741-11A9-BAE1D5B00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A95BE-0728-7076-EC3D-9B3AD1EF0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064A4-E6C8-02B1-847C-100C1C159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5CEC7-02E6-2307-D84A-CCD07562C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99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F0E0C-A8DD-7167-DDE0-A10DE9508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58354-9971-9B16-3B52-4366814F5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12A658-E728-CF9C-CBC4-22B708274F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7A4CB5-F0E2-5196-212A-299F3ABFBE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C8EE0-68C2-8E21-0927-A39C1BA6AA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508779-B17F-ED3F-55C0-4417F76D7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E937C2-5D12-9B48-F1E4-7FDACB795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871A3D-9536-3A9F-33E7-7E0B48747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652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E0CCE-8C42-2EAC-2E5C-F6ACCF53C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CDA77-4C17-4EE5-2C4B-F80EAB9B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B6A0D-8979-BE52-9EE2-1F015DDE2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8A15E4-B1C5-E39A-5F31-551B0C4C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98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72371A-6F2F-CE23-DC82-D5FA19414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E0A595-5C2A-E2E1-DB68-5620EFB9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E43809-160B-760A-064F-A722B5909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448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7C4ED-444C-6189-E7A4-8269C32C3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22B43-EE22-67F4-603B-9CA54CB6A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D2B06-E517-63F3-EFC8-3F6C5CE540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C0259-7024-6A39-E17C-5BC1480DA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7596F-3B57-1DAB-AD0C-247C70F5F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8847F-324B-F2A8-F298-B7273DC76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45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44E4-84AD-BD02-EB7B-B0AF34D82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ED2525-A610-75E0-79DB-EB267CF19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DEBC1E-064B-FD93-FEC0-9A8DEEE02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F43DD8-61EA-CA13-E49E-39AF7C6A9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706DE-A5AB-1CEA-21FD-147C952C8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0540E-8576-66DB-33F5-14CA0F6C7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59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B9AF01-44EA-AC53-FB62-F5A94C93E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36680-26C0-572B-5AB8-B7A9827A3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BEA72-29F7-549C-B752-7C40A3E06C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012B3-13CE-BB4A-A8D8-FF18DB5EE09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D66C9-6CD7-7C3E-D6E9-6083638E11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B1601-4B44-FCBA-FEF2-F9B1A1DE60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2DAE3-39B4-5B42-85B8-E9B4CE90C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726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4.mp4"/><Relationship Id="rId7" Type="http://schemas.openxmlformats.org/officeDocument/2006/relationships/image" Target="../media/image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DBB1A-E5ED-54B2-E999-36881EC44F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Demo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CacheGen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ED4D38-AAA9-46B8-A27C-C4A4543BFC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936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D97E5-FA1E-2AD4-CC87-92B716D09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699" y="-239966"/>
            <a:ext cx="11902762" cy="1325563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Workflow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of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Text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context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and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 err="1">
                <a:solidFill>
                  <a:schemeClr val="accent1"/>
                </a:solidFill>
              </a:rPr>
              <a:t>CacheGen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(First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time)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2" descr="Neural Network Icons - Free SVG &amp; PNG Neural Network Images - Noun Project">
            <a:extLst>
              <a:ext uri="{FF2B5EF4-FFF2-40B4-BE49-F238E27FC236}">
                <a16:creationId xmlns:a16="http://schemas.microsoft.com/office/drawing/2014/main" id="{B2F40074-2358-B9E3-B4DF-973BBFCCB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356" y="1231248"/>
            <a:ext cx="866665" cy="86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715DFC3-6841-4A88-EEB1-5BC4DB778247}"/>
              </a:ext>
            </a:extLst>
          </p:cNvPr>
          <p:cNvCxnSpPr>
            <a:cxnSpLocks/>
          </p:cNvCxnSpPr>
          <p:nvPr/>
        </p:nvCxnSpPr>
        <p:spPr>
          <a:xfrm>
            <a:off x="3285714" y="1468788"/>
            <a:ext cx="2964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CFD004-EA9B-367B-22D3-809D5648826F}"/>
              </a:ext>
            </a:extLst>
          </p:cNvPr>
          <p:cNvCxnSpPr>
            <a:cxnSpLocks/>
          </p:cNvCxnSpPr>
          <p:nvPr/>
        </p:nvCxnSpPr>
        <p:spPr>
          <a:xfrm>
            <a:off x="4508099" y="1667090"/>
            <a:ext cx="365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2C1E822-773B-58E2-75B8-6D7E16611AA1}"/>
              </a:ext>
            </a:extLst>
          </p:cNvPr>
          <p:cNvSpPr/>
          <p:nvPr/>
        </p:nvSpPr>
        <p:spPr>
          <a:xfrm>
            <a:off x="2987616" y="1347746"/>
            <a:ext cx="256295" cy="2420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i="1" dirty="0">
              <a:latin typeface="Avenir Book" panose="02000503020000020003" pitchFamily="2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7E9049D-C11E-060D-2C02-FB7459512560}"/>
              </a:ext>
            </a:extLst>
          </p:cNvPr>
          <p:cNvCxnSpPr>
            <a:cxnSpLocks/>
          </p:cNvCxnSpPr>
          <p:nvPr/>
        </p:nvCxnSpPr>
        <p:spPr>
          <a:xfrm>
            <a:off x="933189" y="1979211"/>
            <a:ext cx="25800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loud 8">
            <a:extLst>
              <a:ext uri="{FF2B5EF4-FFF2-40B4-BE49-F238E27FC236}">
                <a16:creationId xmlns:a16="http://schemas.microsoft.com/office/drawing/2014/main" id="{8581BFB7-2915-23ED-359C-910B2FB17C93}"/>
              </a:ext>
            </a:extLst>
          </p:cNvPr>
          <p:cNvSpPr/>
          <p:nvPr/>
        </p:nvSpPr>
        <p:spPr>
          <a:xfrm>
            <a:off x="1845717" y="1624313"/>
            <a:ext cx="1427967" cy="690880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Network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CDB678-BE9A-CC67-CCE2-58367536A374}"/>
              </a:ext>
            </a:extLst>
          </p:cNvPr>
          <p:cNvSpPr txBox="1"/>
          <p:nvPr/>
        </p:nvSpPr>
        <p:spPr>
          <a:xfrm>
            <a:off x="3602551" y="205891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CE14C8-0130-7FDB-02B4-BEA9CA84DF33}"/>
              </a:ext>
            </a:extLst>
          </p:cNvPr>
          <p:cNvSpPr/>
          <p:nvPr/>
        </p:nvSpPr>
        <p:spPr>
          <a:xfrm>
            <a:off x="0" y="1741404"/>
            <a:ext cx="1427967" cy="3724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Context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FFD139-A2D8-0DF2-ED04-E596EE520AC8}"/>
              </a:ext>
            </a:extLst>
          </p:cNvPr>
          <p:cNvSpPr txBox="1"/>
          <p:nvPr/>
        </p:nvSpPr>
        <p:spPr>
          <a:xfrm>
            <a:off x="2124112" y="711832"/>
            <a:ext cx="1010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Prompt</a:t>
            </a: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A79CC68A-4A8B-B2C3-F123-159F7E87AB3B}"/>
              </a:ext>
            </a:extLst>
          </p:cNvPr>
          <p:cNvCxnSpPr>
            <a:cxnSpLocks/>
            <a:stCxn id="12" idx="2"/>
            <a:endCxn id="7" idx="1"/>
          </p:cNvCxnSpPr>
          <p:nvPr/>
        </p:nvCxnSpPr>
        <p:spPr>
          <a:xfrm rot="16200000" flipH="1">
            <a:off x="2629994" y="1111166"/>
            <a:ext cx="356846" cy="35839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B60EE32-904B-9435-0B70-9E81FFF613D4}"/>
              </a:ext>
            </a:extLst>
          </p:cNvPr>
          <p:cNvSpPr txBox="1"/>
          <p:nvPr/>
        </p:nvSpPr>
        <p:spPr>
          <a:xfrm>
            <a:off x="0" y="3470725"/>
            <a:ext cx="2167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Prefill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(Generate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KV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cache)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B69D15-66E0-0CFC-F0A3-9527F8B42735}"/>
              </a:ext>
            </a:extLst>
          </p:cNvPr>
          <p:cNvSpPr txBox="1"/>
          <p:nvPr/>
        </p:nvSpPr>
        <p:spPr>
          <a:xfrm>
            <a:off x="781914" y="4107447"/>
            <a:ext cx="1292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Decode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C37E4C-853F-B101-F610-3375C9100482}"/>
              </a:ext>
            </a:extLst>
          </p:cNvPr>
          <p:cNvSpPr/>
          <p:nvPr/>
        </p:nvSpPr>
        <p:spPr>
          <a:xfrm>
            <a:off x="2463712" y="3610146"/>
            <a:ext cx="1637983" cy="3606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F39D39-368A-CA98-BB59-666992A80F03}"/>
              </a:ext>
            </a:extLst>
          </p:cNvPr>
          <p:cNvSpPr/>
          <p:nvPr/>
        </p:nvSpPr>
        <p:spPr>
          <a:xfrm>
            <a:off x="4077281" y="4090693"/>
            <a:ext cx="323868" cy="29318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0B23E0-A9B2-A7D1-5A52-D201A90230DA}"/>
              </a:ext>
            </a:extLst>
          </p:cNvPr>
          <p:cNvSpPr/>
          <p:nvPr/>
        </p:nvSpPr>
        <p:spPr>
          <a:xfrm>
            <a:off x="2263242" y="3134744"/>
            <a:ext cx="190815" cy="2851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Avenir Book" panose="02000503020000020003" pitchFamily="2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7050E35-B038-E074-3C58-B913D31A4E3A}"/>
              </a:ext>
            </a:extLst>
          </p:cNvPr>
          <p:cNvCxnSpPr>
            <a:cxnSpLocks/>
          </p:cNvCxnSpPr>
          <p:nvPr/>
        </p:nvCxnSpPr>
        <p:spPr>
          <a:xfrm>
            <a:off x="162699" y="5067186"/>
            <a:ext cx="543108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4D46537-030A-BD08-9C87-90B823B6FE4D}"/>
              </a:ext>
            </a:extLst>
          </p:cNvPr>
          <p:cNvSpPr txBox="1"/>
          <p:nvPr/>
        </p:nvSpPr>
        <p:spPr>
          <a:xfrm>
            <a:off x="4798960" y="5190910"/>
            <a:ext cx="857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6FF449-3967-6B81-7CC3-6452103EE731}"/>
              </a:ext>
            </a:extLst>
          </p:cNvPr>
          <p:cNvSpPr txBox="1"/>
          <p:nvPr/>
        </p:nvSpPr>
        <p:spPr>
          <a:xfrm>
            <a:off x="-257734" y="3099407"/>
            <a:ext cx="2381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Transmission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C1CA8B7-F46A-0E01-AF49-E248FC8D2A4A}"/>
              </a:ext>
            </a:extLst>
          </p:cNvPr>
          <p:cNvCxnSpPr/>
          <p:nvPr/>
        </p:nvCxnSpPr>
        <p:spPr>
          <a:xfrm>
            <a:off x="5870532" y="724697"/>
            <a:ext cx="0" cy="4584526"/>
          </a:xfrm>
          <a:prstGeom prst="line">
            <a:avLst/>
          </a:prstGeom>
          <a:ln w="254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2" descr="Neural Network Icons - Free SVG &amp; PNG Neural Network Images - Noun Project">
            <a:extLst>
              <a:ext uri="{FF2B5EF4-FFF2-40B4-BE49-F238E27FC236}">
                <a16:creationId xmlns:a16="http://schemas.microsoft.com/office/drawing/2014/main" id="{B35917A8-5353-03DA-69A1-9CD3AF0E1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8321" y="1240706"/>
            <a:ext cx="866665" cy="86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955AC42-18C9-48C3-E587-AA901D9A9374}"/>
              </a:ext>
            </a:extLst>
          </p:cNvPr>
          <p:cNvCxnSpPr>
            <a:cxnSpLocks/>
          </p:cNvCxnSpPr>
          <p:nvPr/>
        </p:nvCxnSpPr>
        <p:spPr>
          <a:xfrm>
            <a:off x="9680679" y="1478246"/>
            <a:ext cx="2964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D0597B5-9FDD-A3FF-BC17-4166C6A627A3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10824986" y="1315048"/>
            <a:ext cx="502943" cy="358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3D6EED0E-CCA2-5F2B-A031-DCDC25007865}"/>
              </a:ext>
            </a:extLst>
          </p:cNvPr>
          <p:cNvSpPr/>
          <p:nvPr/>
        </p:nvSpPr>
        <p:spPr>
          <a:xfrm>
            <a:off x="9382581" y="1357204"/>
            <a:ext cx="256295" cy="2420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i="1" dirty="0">
              <a:latin typeface="Avenir Book" panose="02000503020000020003" pitchFamily="2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C835A26-DB08-FE3E-A776-021E0DE2C081}"/>
              </a:ext>
            </a:extLst>
          </p:cNvPr>
          <p:cNvCxnSpPr>
            <a:cxnSpLocks/>
          </p:cNvCxnSpPr>
          <p:nvPr/>
        </p:nvCxnSpPr>
        <p:spPr>
          <a:xfrm>
            <a:off x="7328154" y="1988669"/>
            <a:ext cx="25800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Cloud 37">
            <a:extLst>
              <a:ext uri="{FF2B5EF4-FFF2-40B4-BE49-F238E27FC236}">
                <a16:creationId xmlns:a16="http://schemas.microsoft.com/office/drawing/2014/main" id="{7565E823-0315-3456-3516-1B0C5F06404C}"/>
              </a:ext>
            </a:extLst>
          </p:cNvPr>
          <p:cNvSpPr/>
          <p:nvPr/>
        </p:nvSpPr>
        <p:spPr>
          <a:xfrm>
            <a:off x="8240682" y="1633771"/>
            <a:ext cx="1427967" cy="690880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Network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5FD16AB-19BC-95F9-E47E-26A4B22993D7}"/>
              </a:ext>
            </a:extLst>
          </p:cNvPr>
          <p:cNvSpPr txBox="1"/>
          <p:nvPr/>
        </p:nvSpPr>
        <p:spPr>
          <a:xfrm>
            <a:off x="9997516" y="206836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EA74145-F994-C86A-A4A0-E7833C89EBBC}"/>
              </a:ext>
            </a:extLst>
          </p:cNvPr>
          <p:cNvSpPr/>
          <p:nvPr/>
        </p:nvSpPr>
        <p:spPr>
          <a:xfrm>
            <a:off x="6394965" y="1750862"/>
            <a:ext cx="1427967" cy="3724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Context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20E3483-EE35-9757-576D-67FCAE3581DA}"/>
              </a:ext>
            </a:extLst>
          </p:cNvPr>
          <p:cNvSpPr txBox="1"/>
          <p:nvPr/>
        </p:nvSpPr>
        <p:spPr>
          <a:xfrm>
            <a:off x="8519077" y="721290"/>
            <a:ext cx="1010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Prompt</a:t>
            </a:r>
          </a:p>
        </p:txBody>
      </p: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A902C59B-5035-BE9F-E748-0A74759FBFD9}"/>
              </a:ext>
            </a:extLst>
          </p:cNvPr>
          <p:cNvCxnSpPr>
            <a:cxnSpLocks/>
            <a:stCxn id="41" idx="2"/>
            <a:endCxn id="36" idx="1"/>
          </p:cNvCxnSpPr>
          <p:nvPr/>
        </p:nvCxnSpPr>
        <p:spPr>
          <a:xfrm rot="16200000" flipH="1">
            <a:off x="9024959" y="1120624"/>
            <a:ext cx="356846" cy="35839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5E41A23-EB65-4DD9-E482-E1FF8B06B9DA}"/>
              </a:ext>
            </a:extLst>
          </p:cNvPr>
          <p:cNvSpPr txBox="1"/>
          <p:nvPr/>
        </p:nvSpPr>
        <p:spPr>
          <a:xfrm>
            <a:off x="6394965" y="3480183"/>
            <a:ext cx="2167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Prefill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(Generate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KV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cache)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0286E42-4A60-7F71-E758-EF111FB9DBCC}"/>
              </a:ext>
            </a:extLst>
          </p:cNvPr>
          <p:cNvSpPr txBox="1"/>
          <p:nvPr/>
        </p:nvSpPr>
        <p:spPr>
          <a:xfrm>
            <a:off x="8427117" y="5177883"/>
            <a:ext cx="1292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Decode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77283F4-2439-0BE0-9190-496177BE3B32}"/>
              </a:ext>
            </a:extLst>
          </p:cNvPr>
          <p:cNvSpPr/>
          <p:nvPr/>
        </p:nvSpPr>
        <p:spPr>
          <a:xfrm>
            <a:off x="8858677" y="3619604"/>
            <a:ext cx="1637983" cy="3606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491A9B3-8885-EB21-AD0E-5774BAE9D04F}"/>
              </a:ext>
            </a:extLst>
          </p:cNvPr>
          <p:cNvSpPr/>
          <p:nvPr/>
        </p:nvSpPr>
        <p:spPr>
          <a:xfrm>
            <a:off x="10472246" y="4100151"/>
            <a:ext cx="323868" cy="29318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6A2AC1B-3254-6910-D3C0-7AE85A5114CE}"/>
              </a:ext>
            </a:extLst>
          </p:cNvPr>
          <p:cNvSpPr/>
          <p:nvPr/>
        </p:nvSpPr>
        <p:spPr>
          <a:xfrm>
            <a:off x="8658207" y="3144202"/>
            <a:ext cx="190815" cy="2851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Avenir Book" panose="02000503020000020003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D9A3566-5305-977C-BE1A-D745460BC795}"/>
              </a:ext>
            </a:extLst>
          </p:cNvPr>
          <p:cNvCxnSpPr>
            <a:cxnSpLocks/>
          </p:cNvCxnSpPr>
          <p:nvPr/>
        </p:nvCxnSpPr>
        <p:spPr>
          <a:xfrm>
            <a:off x="6571465" y="5092813"/>
            <a:ext cx="543108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B937033D-9CE0-A593-275C-E6896BA40F0C}"/>
              </a:ext>
            </a:extLst>
          </p:cNvPr>
          <p:cNvSpPr txBox="1"/>
          <p:nvPr/>
        </p:nvSpPr>
        <p:spPr>
          <a:xfrm>
            <a:off x="11207726" y="5216537"/>
            <a:ext cx="857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1A44C41-45A6-2F4D-CB9A-C026EE7988D7}"/>
              </a:ext>
            </a:extLst>
          </p:cNvPr>
          <p:cNvSpPr txBox="1"/>
          <p:nvPr/>
        </p:nvSpPr>
        <p:spPr>
          <a:xfrm>
            <a:off x="6137231" y="3108865"/>
            <a:ext cx="2381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Transmission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40786A7-A690-0C3E-5AB8-A5E184274DA9}"/>
              </a:ext>
            </a:extLst>
          </p:cNvPr>
          <p:cNvSpPr txBox="1"/>
          <p:nvPr/>
        </p:nvSpPr>
        <p:spPr>
          <a:xfrm>
            <a:off x="5861774" y="4422043"/>
            <a:ext cx="2706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Encode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store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KV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cache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EA72B3A-325F-69AA-6B80-CC633075FDBE}"/>
              </a:ext>
            </a:extLst>
          </p:cNvPr>
          <p:cNvSpPr/>
          <p:nvPr/>
        </p:nvSpPr>
        <p:spPr>
          <a:xfrm>
            <a:off x="10825095" y="4537323"/>
            <a:ext cx="443729" cy="33821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44A0679-6E36-E1DC-5C78-21357E88F8E5}"/>
              </a:ext>
            </a:extLst>
          </p:cNvPr>
          <p:cNvSpPr txBox="1"/>
          <p:nvPr/>
        </p:nvSpPr>
        <p:spPr>
          <a:xfrm>
            <a:off x="4443164" y="1176559"/>
            <a:ext cx="9525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8C8B08B-DAA4-98EE-93E9-3A11FEBB620D}"/>
              </a:ext>
            </a:extLst>
          </p:cNvPr>
          <p:cNvSpPr txBox="1"/>
          <p:nvPr/>
        </p:nvSpPr>
        <p:spPr>
          <a:xfrm>
            <a:off x="10855219" y="827094"/>
            <a:ext cx="9525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8D5A96B-203E-3AF9-CE93-B03A09E14736}"/>
              </a:ext>
            </a:extLst>
          </p:cNvPr>
          <p:cNvCxnSpPr>
            <a:cxnSpLocks/>
          </p:cNvCxnSpPr>
          <p:nvPr/>
        </p:nvCxnSpPr>
        <p:spPr>
          <a:xfrm>
            <a:off x="10820385" y="1706461"/>
            <a:ext cx="387341" cy="391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05024A5C-0301-AB87-BC1B-0B4BF391D388}"/>
              </a:ext>
            </a:extLst>
          </p:cNvPr>
          <p:cNvSpPr/>
          <p:nvPr/>
        </p:nvSpPr>
        <p:spPr>
          <a:xfrm>
            <a:off x="10796115" y="2128950"/>
            <a:ext cx="1269346" cy="677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i="1" dirty="0">
                <a:latin typeface="Arial" panose="020B0604020202020204" pitchFamily="34" charset="0"/>
                <a:cs typeface="Arial" panose="020B0604020202020204" pitchFamily="34" charset="0"/>
              </a:rPr>
              <a:t>KV</a:t>
            </a:r>
            <a:r>
              <a:rPr lang="zh-CN" alt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i="1" dirty="0">
                <a:latin typeface="Arial" panose="020B0604020202020204" pitchFamily="34" charset="0"/>
                <a:cs typeface="Arial" panose="020B0604020202020204" pitchFamily="34" charset="0"/>
              </a:rPr>
              <a:t>cache</a:t>
            </a: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8" name="cachegen-first-time" descr="cachegen-first-time">
            <a:hlinkClick r:id="" action="ppaction://media"/>
            <a:extLst>
              <a:ext uri="{FF2B5EF4-FFF2-40B4-BE49-F238E27FC236}">
                <a16:creationId xmlns:a16="http://schemas.microsoft.com/office/drawing/2014/main" id="{2276A491-33A9-6C9B-6A44-16037AAE56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34912" b="35034"/>
          <a:stretch/>
        </p:blipFill>
        <p:spPr>
          <a:xfrm>
            <a:off x="6162069" y="5678202"/>
            <a:ext cx="5645655" cy="1062979"/>
          </a:xfrm>
          <a:prstGeom prst="rect">
            <a:avLst/>
          </a:prstGeom>
        </p:spPr>
      </p:pic>
      <p:pic>
        <p:nvPicPr>
          <p:cNvPr id="70" name="quant-first-time.mp4" descr="quant-first-time.mp4">
            <a:hlinkClick r:id="" action="ppaction://media"/>
            <a:extLst>
              <a:ext uri="{FF2B5EF4-FFF2-40B4-BE49-F238E27FC236}">
                <a16:creationId xmlns:a16="http://schemas.microsoft.com/office/drawing/2014/main" id="{BDCC9C59-B939-8508-60EB-F12C0577616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t="38587" b="38625"/>
          <a:stretch/>
        </p:blipFill>
        <p:spPr>
          <a:xfrm>
            <a:off x="104476" y="5689558"/>
            <a:ext cx="5766056" cy="101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1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434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8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7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C07DC-E8FE-1F65-002F-B1431DDC4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7515" y="-227131"/>
            <a:ext cx="12489491" cy="1325563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Workflow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of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Text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context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and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 err="1">
                <a:solidFill>
                  <a:schemeClr val="accent1"/>
                </a:solidFill>
              </a:rPr>
              <a:t>CacheGen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(Second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time)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endParaRPr lang="en-US" dirty="0"/>
          </a:p>
        </p:txBody>
      </p:sp>
      <p:pic>
        <p:nvPicPr>
          <p:cNvPr id="12" name="Picture 2" descr="Neural Network Icons - Free SVG &amp; PNG Neural Network Images - Noun Project">
            <a:extLst>
              <a:ext uri="{FF2B5EF4-FFF2-40B4-BE49-F238E27FC236}">
                <a16:creationId xmlns:a16="http://schemas.microsoft.com/office/drawing/2014/main" id="{2E878F05-3035-8880-734D-EA4739FA0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356" y="1231248"/>
            <a:ext cx="866665" cy="86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8412EB1-CB46-A090-38FE-C40EB5D77A21}"/>
              </a:ext>
            </a:extLst>
          </p:cNvPr>
          <p:cNvCxnSpPr>
            <a:cxnSpLocks/>
          </p:cNvCxnSpPr>
          <p:nvPr/>
        </p:nvCxnSpPr>
        <p:spPr>
          <a:xfrm>
            <a:off x="3285714" y="1468788"/>
            <a:ext cx="2964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BA6AB4-A154-A8DE-31EF-C3205FAFCDC1}"/>
              </a:ext>
            </a:extLst>
          </p:cNvPr>
          <p:cNvCxnSpPr>
            <a:cxnSpLocks/>
          </p:cNvCxnSpPr>
          <p:nvPr/>
        </p:nvCxnSpPr>
        <p:spPr>
          <a:xfrm>
            <a:off x="4508099" y="1667090"/>
            <a:ext cx="365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0B9E61B-F447-AECC-84A3-7B180C44272D}"/>
              </a:ext>
            </a:extLst>
          </p:cNvPr>
          <p:cNvSpPr/>
          <p:nvPr/>
        </p:nvSpPr>
        <p:spPr>
          <a:xfrm>
            <a:off x="2987616" y="1347746"/>
            <a:ext cx="256295" cy="2420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i="1" dirty="0">
              <a:latin typeface="Avenir Book" panose="02000503020000020003" pitchFamily="2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BD306B-015B-9CCD-09D0-927D65C29131}"/>
              </a:ext>
            </a:extLst>
          </p:cNvPr>
          <p:cNvCxnSpPr>
            <a:cxnSpLocks/>
          </p:cNvCxnSpPr>
          <p:nvPr/>
        </p:nvCxnSpPr>
        <p:spPr>
          <a:xfrm>
            <a:off x="933189" y="1979211"/>
            <a:ext cx="25800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loud 16">
            <a:extLst>
              <a:ext uri="{FF2B5EF4-FFF2-40B4-BE49-F238E27FC236}">
                <a16:creationId xmlns:a16="http://schemas.microsoft.com/office/drawing/2014/main" id="{2EC83DD5-6AE4-7F51-353D-7AACD04A222A}"/>
              </a:ext>
            </a:extLst>
          </p:cNvPr>
          <p:cNvSpPr/>
          <p:nvPr/>
        </p:nvSpPr>
        <p:spPr>
          <a:xfrm>
            <a:off x="1845717" y="1624313"/>
            <a:ext cx="1427967" cy="690880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Network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89B8D6-C55F-660C-7890-DD6C2A29E1D5}"/>
              </a:ext>
            </a:extLst>
          </p:cNvPr>
          <p:cNvSpPr txBox="1"/>
          <p:nvPr/>
        </p:nvSpPr>
        <p:spPr>
          <a:xfrm>
            <a:off x="3602551" y="205891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D3F2F1-B290-C90D-DB44-0DCC6EF927AB}"/>
              </a:ext>
            </a:extLst>
          </p:cNvPr>
          <p:cNvSpPr/>
          <p:nvPr/>
        </p:nvSpPr>
        <p:spPr>
          <a:xfrm>
            <a:off x="0" y="1741404"/>
            <a:ext cx="1427967" cy="3724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Context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83DE9420-84DD-1F6B-3566-516ED49452EC}"/>
              </a:ext>
            </a:extLst>
          </p:cNvPr>
          <p:cNvCxnSpPr>
            <a:cxnSpLocks/>
            <a:endCxn id="15" idx="1"/>
          </p:cNvCxnSpPr>
          <p:nvPr/>
        </p:nvCxnSpPr>
        <p:spPr>
          <a:xfrm rot="16200000" flipH="1">
            <a:off x="2629994" y="1111166"/>
            <a:ext cx="356846" cy="35839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059AA05-CEBD-F2CD-EC61-BCB4B493790C}"/>
              </a:ext>
            </a:extLst>
          </p:cNvPr>
          <p:cNvSpPr txBox="1"/>
          <p:nvPr/>
        </p:nvSpPr>
        <p:spPr>
          <a:xfrm>
            <a:off x="0" y="3470725"/>
            <a:ext cx="2167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Prefill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(Generate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KV</a:t>
            </a:r>
            <a:r>
              <a:rPr lang="zh-CN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cache)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4EB8D2-11C9-5A7F-7C36-FEA44C4F9BA8}"/>
              </a:ext>
            </a:extLst>
          </p:cNvPr>
          <p:cNvSpPr txBox="1"/>
          <p:nvPr/>
        </p:nvSpPr>
        <p:spPr>
          <a:xfrm>
            <a:off x="781914" y="4107447"/>
            <a:ext cx="1292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Decode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53ECCBF-BF8A-F122-B994-5CBA30AA9003}"/>
              </a:ext>
            </a:extLst>
          </p:cNvPr>
          <p:cNvSpPr/>
          <p:nvPr/>
        </p:nvSpPr>
        <p:spPr>
          <a:xfrm>
            <a:off x="2463712" y="3610146"/>
            <a:ext cx="1637983" cy="3606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0970D0-A501-D850-F185-93942B7F2573}"/>
              </a:ext>
            </a:extLst>
          </p:cNvPr>
          <p:cNvSpPr/>
          <p:nvPr/>
        </p:nvSpPr>
        <p:spPr>
          <a:xfrm>
            <a:off x="4077281" y="4090693"/>
            <a:ext cx="323868" cy="29318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A919636-F4E3-2747-B99B-AD4537889318}"/>
              </a:ext>
            </a:extLst>
          </p:cNvPr>
          <p:cNvSpPr/>
          <p:nvPr/>
        </p:nvSpPr>
        <p:spPr>
          <a:xfrm>
            <a:off x="2263242" y="3134744"/>
            <a:ext cx="190815" cy="2851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Avenir Book" panose="02000503020000020003" pitchFamily="2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AE5DCD0-09CC-EC32-FF13-89D53D6802BA}"/>
              </a:ext>
            </a:extLst>
          </p:cNvPr>
          <p:cNvCxnSpPr>
            <a:cxnSpLocks/>
          </p:cNvCxnSpPr>
          <p:nvPr/>
        </p:nvCxnSpPr>
        <p:spPr>
          <a:xfrm>
            <a:off x="99164" y="4653827"/>
            <a:ext cx="543108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5A3CDC9-00DC-0200-5AF4-7291E0B4D830}"/>
              </a:ext>
            </a:extLst>
          </p:cNvPr>
          <p:cNvSpPr txBox="1"/>
          <p:nvPr/>
        </p:nvSpPr>
        <p:spPr>
          <a:xfrm>
            <a:off x="4796910" y="4653827"/>
            <a:ext cx="857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D030476-FE4B-3FED-A220-3B6B3F874DA8}"/>
              </a:ext>
            </a:extLst>
          </p:cNvPr>
          <p:cNvSpPr txBox="1"/>
          <p:nvPr/>
        </p:nvSpPr>
        <p:spPr>
          <a:xfrm>
            <a:off x="-257734" y="3099407"/>
            <a:ext cx="2381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Transmission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80AD83-4500-770A-F5AC-67DE9F3C5B40}"/>
              </a:ext>
            </a:extLst>
          </p:cNvPr>
          <p:cNvCxnSpPr/>
          <p:nvPr/>
        </p:nvCxnSpPr>
        <p:spPr>
          <a:xfrm>
            <a:off x="5870532" y="724697"/>
            <a:ext cx="0" cy="4584526"/>
          </a:xfrm>
          <a:prstGeom prst="line">
            <a:avLst/>
          </a:prstGeom>
          <a:ln w="254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" descr="Neural Network Icons - Free SVG &amp; PNG Neural Network Images - Noun Project">
            <a:extLst>
              <a:ext uri="{FF2B5EF4-FFF2-40B4-BE49-F238E27FC236}">
                <a16:creationId xmlns:a16="http://schemas.microsoft.com/office/drawing/2014/main" id="{68B38EC7-B2AF-8671-EFFC-85634B5E1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8321" y="1240706"/>
            <a:ext cx="866665" cy="86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222D389-92BC-6DA5-0CC5-E0E1107981E6}"/>
              </a:ext>
            </a:extLst>
          </p:cNvPr>
          <p:cNvCxnSpPr>
            <a:cxnSpLocks/>
          </p:cNvCxnSpPr>
          <p:nvPr/>
        </p:nvCxnSpPr>
        <p:spPr>
          <a:xfrm>
            <a:off x="9680679" y="1478246"/>
            <a:ext cx="2964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EEA17DF-B9BE-E963-AD1E-A123716762A0}"/>
              </a:ext>
            </a:extLst>
          </p:cNvPr>
          <p:cNvCxnSpPr>
            <a:cxnSpLocks/>
            <a:stCxn id="30" idx="3"/>
          </p:cNvCxnSpPr>
          <p:nvPr/>
        </p:nvCxnSpPr>
        <p:spPr>
          <a:xfrm flipV="1">
            <a:off x="10824986" y="1315048"/>
            <a:ext cx="502943" cy="358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FB8493DC-FCB2-7D97-E9BA-8936E28304C0}"/>
              </a:ext>
            </a:extLst>
          </p:cNvPr>
          <p:cNvSpPr/>
          <p:nvPr/>
        </p:nvSpPr>
        <p:spPr>
          <a:xfrm>
            <a:off x="9382581" y="1357204"/>
            <a:ext cx="256295" cy="2420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i="1" dirty="0">
              <a:latin typeface="Avenir Book" panose="02000503020000020003" pitchFamily="2" charset="0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4575040-0F3F-A1EC-F53F-57D9386E5162}"/>
              </a:ext>
            </a:extLst>
          </p:cNvPr>
          <p:cNvCxnSpPr>
            <a:cxnSpLocks/>
          </p:cNvCxnSpPr>
          <p:nvPr/>
        </p:nvCxnSpPr>
        <p:spPr>
          <a:xfrm>
            <a:off x="7328154" y="1988669"/>
            <a:ext cx="25800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Cloud 34">
            <a:extLst>
              <a:ext uri="{FF2B5EF4-FFF2-40B4-BE49-F238E27FC236}">
                <a16:creationId xmlns:a16="http://schemas.microsoft.com/office/drawing/2014/main" id="{7DE03737-3949-7B9F-3016-752A1D13CA7E}"/>
              </a:ext>
            </a:extLst>
          </p:cNvPr>
          <p:cNvSpPr/>
          <p:nvPr/>
        </p:nvSpPr>
        <p:spPr>
          <a:xfrm>
            <a:off x="8240682" y="1633771"/>
            <a:ext cx="1427967" cy="690880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Network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B11C84-F190-77C4-733E-BA9EC428CD0C}"/>
              </a:ext>
            </a:extLst>
          </p:cNvPr>
          <p:cNvSpPr txBox="1"/>
          <p:nvPr/>
        </p:nvSpPr>
        <p:spPr>
          <a:xfrm>
            <a:off x="9997516" y="206836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020FA6-A2BD-29A6-F88C-85FD0B76A53A}"/>
              </a:ext>
            </a:extLst>
          </p:cNvPr>
          <p:cNvSpPr/>
          <p:nvPr/>
        </p:nvSpPr>
        <p:spPr>
          <a:xfrm>
            <a:off x="6394965" y="1750862"/>
            <a:ext cx="1427967" cy="3724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Context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260519B-1FFC-1373-4665-9F8158567BA0}"/>
              </a:ext>
            </a:extLst>
          </p:cNvPr>
          <p:cNvSpPr txBox="1"/>
          <p:nvPr/>
        </p:nvSpPr>
        <p:spPr>
          <a:xfrm>
            <a:off x="8519077" y="721290"/>
            <a:ext cx="1010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Prompt</a:t>
            </a:r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8213A63B-6724-DDC0-C8B8-8056B34F0D95}"/>
              </a:ext>
            </a:extLst>
          </p:cNvPr>
          <p:cNvCxnSpPr>
            <a:cxnSpLocks/>
            <a:stCxn id="38" idx="2"/>
            <a:endCxn id="33" idx="1"/>
          </p:cNvCxnSpPr>
          <p:nvPr/>
        </p:nvCxnSpPr>
        <p:spPr>
          <a:xfrm rot="16200000" flipH="1">
            <a:off x="9024959" y="1120624"/>
            <a:ext cx="356846" cy="35839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4B32BE9B-0A4F-A2D4-64BC-6666CE6C4F8D}"/>
              </a:ext>
            </a:extLst>
          </p:cNvPr>
          <p:cNvSpPr/>
          <p:nvPr/>
        </p:nvSpPr>
        <p:spPr>
          <a:xfrm>
            <a:off x="8879514" y="3578833"/>
            <a:ext cx="323868" cy="29318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76A6A07-CB88-9C17-52AA-A99214251A0E}"/>
              </a:ext>
            </a:extLst>
          </p:cNvPr>
          <p:cNvSpPr/>
          <p:nvPr/>
        </p:nvSpPr>
        <p:spPr>
          <a:xfrm>
            <a:off x="8658207" y="3144202"/>
            <a:ext cx="190815" cy="2851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Avenir Book" panose="02000503020000020003" pitchFamily="2" charset="0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8414989-379B-BDCF-EC90-4A7866E78B6D}"/>
              </a:ext>
            </a:extLst>
          </p:cNvPr>
          <p:cNvCxnSpPr>
            <a:cxnSpLocks/>
          </p:cNvCxnSpPr>
          <p:nvPr/>
        </p:nvCxnSpPr>
        <p:spPr>
          <a:xfrm>
            <a:off x="6394965" y="4653827"/>
            <a:ext cx="543108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0596083-6F05-8E2C-6EE2-C4DDE2DC3D81}"/>
              </a:ext>
            </a:extLst>
          </p:cNvPr>
          <p:cNvSpPr txBox="1"/>
          <p:nvPr/>
        </p:nvSpPr>
        <p:spPr>
          <a:xfrm>
            <a:off x="10855219" y="4644369"/>
            <a:ext cx="857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3236CAC-EA00-6481-29A0-1379552EF032}"/>
              </a:ext>
            </a:extLst>
          </p:cNvPr>
          <p:cNvSpPr txBox="1"/>
          <p:nvPr/>
        </p:nvSpPr>
        <p:spPr>
          <a:xfrm>
            <a:off x="6137231" y="3108865"/>
            <a:ext cx="2381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Transmission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B150157-4E20-613F-55A8-C7F012BD6301}"/>
              </a:ext>
            </a:extLst>
          </p:cNvPr>
          <p:cNvSpPr txBox="1"/>
          <p:nvPr/>
        </p:nvSpPr>
        <p:spPr>
          <a:xfrm>
            <a:off x="4443164" y="1176559"/>
            <a:ext cx="9525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682DF37-8DC6-9D7B-48B9-79CEBDA9831A}"/>
              </a:ext>
            </a:extLst>
          </p:cNvPr>
          <p:cNvSpPr txBox="1"/>
          <p:nvPr/>
        </p:nvSpPr>
        <p:spPr>
          <a:xfrm>
            <a:off x="10855219" y="827094"/>
            <a:ext cx="9525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162381B-E616-54FF-EAAA-3C53A78E8FAD}"/>
              </a:ext>
            </a:extLst>
          </p:cNvPr>
          <p:cNvCxnSpPr>
            <a:cxnSpLocks/>
          </p:cNvCxnSpPr>
          <p:nvPr/>
        </p:nvCxnSpPr>
        <p:spPr>
          <a:xfrm>
            <a:off x="10820385" y="1706461"/>
            <a:ext cx="387341" cy="391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5DB320C0-6382-0F33-4546-8878735A2284}"/>
              </a:ext>
            </a:extLst>
          </p:cNvPr>
          <p:cNvSpPr/>
          <p:nvPr/>
        </p:nvSpPr>
        <p:spPr>
          <a:xfrm>
            <a:off x="10796115" y="2128950"/>
            <a:ext cx="1269346" cy="677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i="1" dirty="0">
                <a:latin typeface="Arial" panose="020B0604020202020204" pitchFamily="34" charset="0"/>
                <a:cs typeface="Arial" panose="020B0604020202020204" pitchFamily="34" charset="0"/>
              </a:rPr>
              <a:t>KV</a:t>
            </a:r>
            <a:r>
              <a:rPr lang="zh-CN" alt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i="1" dirty="0">
                <a:latin typeface="Arial" panose="020B0604020202020204" pitchFamily="34" charset="0"/>
                <a:cs typeface="Arial" panose="020B0604020202020204" pitchFamily="34" charset="0"/>
              </a:rPr>
              <a:t>cache</a:t>
            </a: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99E1637-44A2-5850-11B9-158381462400}"/>
              </a:ext>
            </a:extLst>
          </p:cNvPr>
          <p:cNvSpPr txBox="1"/>
          <p:nvPr/>
        </p:nvSpPr>
        <p:spPr>
          <a:xfrm>
            <a:off x="2124111" y="761977"/>
            <a:ext cx="1010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Prompt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89D2E34-660F-D09E-0907-FB4C3A45C1C9}"/>
              </a:ext>
            </a:extLst>
          </p:cNvPr>
          <p:cNvSpPr txBox="1"/>
          <p:nvPr/>
        </p:nvSpPr>
        <p:spPr>
          <a:xfrm>
            <a:off x="7271541" y="3501761"/>
            <a:ext cx="1292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Decode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0" name="cachegen-second-time.mp4" descr="cachegen-second-time.mp4">
            <a:hlinkClick r:id="" action="ppaction://media"/>
            <a:extLst>
              <a:ext uri="{FF2B5EF4-FFF2-40B4-BE49-F238E27FC236}">
                <a16:creationId xmlns:a16="http://schemas.microsoft.com/office/drawing/2014/main" id="{231F36B2-7AE6-2212-7C34-5D4C9C54C3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32400" b="33807"/>
          <a:stretch/>
        </p:blipFill>
        <p:spPr>
          <a:xfrm>
            <a:off x="6034979" y="5469603"/>
            <a:ext cx="5772745" cy="1097280"/>
          </a:xfrm>
          <a:prstGeom prst="rect">
            <a:avLst/>
          </a:prstGeom>
        </p:spPr>
      </p:pic>
      <p:pic>
        <p:nvPicPr>
          <p:cNvPr id="62" name="quant-second-time.mp4" descr="quant-second-time.mp4">
            <a:hlinkClick r:id="" action="ppaction://media"/>
            <a:extLst>
              <a:ext uri="{FF2B5EF4-FFF2-40B4-BE49-F238E27FC236}">
                <a16:creationId xmlns:a16="http://schemas.microsoft.com/office/drawing/2014/main" id="{CE26D9B9-3645-BCA0-4B3C-6AA40E98A50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644" y="5501672"/>
            <a:ext cx="5860877" cy="91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23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03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8117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</TotalTime>
  <Words>82</Words>
  <Application>Microsoft Macintosh PowerPoint</Application>
  <PresentationFormat>Widescreen</PresentationFormat>
  <Paragraphs>41</Paragraphs>
  <Slides>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Book</vt:lpstr>
      <vt:lpstr>Calibri</vt:lpstr>
      <vt:lpstr>Calibri Light</vt:lpstr>
      <vt:lpstr>Office Theme</vt:lpstr>
      <vt:lpstr>Demo of CacheGen</vt:lpstr>
      <vt:lpstr>Workflow of Text context and CacheGen (First time)</vt:lpstr>
      <vt:lpstr>Workflow of Text context and CacheGen (Second time)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 of CacheGen</dc:title>
  <dc:creator>Yuhan Liu</dc:creator>
  <cp:lastModifiedBy>Yuhan Liu</cp:lastModifiedBy>
  <cp:revision>5</cp:revision>
  <dcterms:created xsi:type="dcterms:W3CDTF">2024-03-01T04:34:53Z</dcterms:created>
  <dcterms:modified xsi:type="dcterms:W3CDTF">2024-03-01T20:12:01Z</dcterms:modified>
</cp:coreProperties>
</file>

<file path=docProps/thumbnail.jpeg>
</file>